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5" r:id="rId11"/>
    <p:sldId id="266" r:id="rId12"/>
    <p:sldId id="263" r:id="rId13"/>
    <p:sldId id="264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2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w.semanticweb.org/accident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000/api/acciden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Relationship Id="rId3" Type="http://schemas.openxmlformats.org/officeDocument/2006/relationships/hyperlink" Target="https://datos.madrid.es/portal/site/egob/menuitem.c05c1f754a33a9fbe4b2e4b284f1a5a0/?vgnextoid=20f4a87ebb65b510VgnVCM1000001d4a900aRCRD&amp;vgnextchannel=374512b9ace9f310VgnVCM100000171f5a0aRCRD&amp;vgnextfmt=defaul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manticweb.org/accidentes/OntologyGroup08" TargetMode="External"/><Relationship Id="rId4" Type="http://schemas.openxmlformats.org/officeDocument/2006/relationships/hyperlink" Target="http://www.semanticweb.org/accidentes/instances" TargetMode="External"/><Relationship Id="rId5" Type="http://schemas.openxmlformats.org/officeDocument/2006/relationships/hyperlink" Target="http://www.semanticweb.org/accidentes/instances/'resource_type'/'resource_name'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w.semanticweb.org/accident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E755DB-5865-414E-AFA6-40F5DCFEF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470452"/>
            <a:ext cx="9354019" cy="4022035"/>
          </a:xfrm>
        </p:spPr>
        <p:txBody>
          <a:bodyPr/>
          <a:lstStyle/>
          <a:p>
            <a:r>
              <a:rPr lang="es-ES" sz="8000" dirty="0">
                <a:solidFill>
                  <a:srgbClr val="FFFF00"/>
                </a:solidFill>
              </a:rPr>
              <a:t>Web Semántica</a:t>
            </a:r>
            <a:br>
              <a:rPr lang="es-ES" sz="8000" dirty="0">
                <a:solidFill>
                  <a:srgbClr val="FFFF00"/>
                </a:solidFill>
              </a:rPr>
            </a:br>
            <a:r>
              <a:rPr lang="es-ES" dirty="0"/>
              <a:t/>
            </a:r>
            <a:br>
              <a:rPr lang="es-ES" dirty="0"/>
            </a:br>
            <a:r>
              <a:rPr lang="es-ES" sz="4000" dirty="0"/>
              <a:t>Grupo 8</a:t>
            </a:r>
            <a:endParaRPr lang="es-ES_tradnl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80F0A70-F21C-49B9-BC9F-32B13E251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61016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Adrian Álvarez Atienza</a:t>
            </a:r>
          </a:p>
          <a:p>
            <a:r>
              <a:rPr lang="es-ES" dirty="0"/>
              <a:t>Rafael Aineto Guerrero</a:t>
            </a:r>
          </a:p>
          <a:p>
            <a:r>
              <a:rPr lang="es-ES" dirty="0"/>
              <a:t>Alejandro Bravo Merodio</a:t>
            </a:r>
          </a:p>
          <a:p>
            <a:r>
              <a:rPr lang="es-ES" dirty="0"/>
              <a:t>Tomás Miranda Perales</a:t>
            </a:r>
          </a:p>
        </p:txBody>
      </p:sp>
    </p:spTree>
    <p:extLst>
      <p:ext uri="{BB962C8B-B14F-4D97-AF65-F5344CB8AC3E}">
        <p14:creationId xmlns:p14="http://schemas.microsoft.com/office/powerpoint/2010/main" val="313630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B8B513D-149F-9042-959F-0AF28585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Google Refine </a:t>
            </a:r>
            <a:r>
              <a:rPr lang="es-ES" dirty="0" err="1"/>
              <a:t>Expression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(GREL) (T)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F7E77CD-AADF-AE42-85F0-724A7EF6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Lenguaje sencillo basado en expresiones regulares</a:t>
            </a:r>
          </a:p>
          <a:p>
            <a:r>
              <a:rPr lang="es-ES" dirty="0"/>
              <a:t>Procedimientos para “jugar” con sufijos, prefijos, separadores de datos…</a:t>
            </a:r>
          </a:p>
          <a:p>
            <a:r>
              <a:rPr lang="es-ES" dirty="0"/>
              <a:t>Especialmente útil la función </a:t>
            </a:r>
            <a:r>
              <a:rPr lang="es-ES" dirty="0" err="1"/>
              <a:t>value.toDate</a:t>
            </a:r>
            <a:r>
              <a:rPr lang="es-ES" dirty="0"/>
              <a:t>('d/M/y </a:t>
            </a:r>
            <a:r>
              <a:rPr lang="es-ES" dirty="0" err="1"/>
              <a:t>H:m:s</a:t>
            </a:r>
            <a:r>
              <a:rPr lang="es-ES" dirty="0"/>
              <a:t>’) para refinar las fechas y horas en nuestro proyecto</a:t>
            </a:r>
          </a:p>
          <a:p>
            <a:r>
              <a:rPr lang="es-ES" dirty="0"/>
              <a:t>Documentación básica de GREL: </a:t>
            </a:r>
            <a:r>
              <a:rPr lang="es-ES_tradnl" b="1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http://github.com/OpenRefine/OpenRefine/wiki/GREL-Functions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25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FE94CE-6A25-E841-A80C-F48F3EEC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Serializado de RDF </a:t>
            </a:r>
            <a:r>
              <a:rPr lang="es-ES" dirty="0" err="1"/>
              <a:t>conTurtle</a:t>
            </a:r>
            <a:r>
              <a:rPr lang="es-ES" dirty="0"/>
              <a:t> (T)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D654EE0-ED5D-E94D-9B7B-B92F32696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Lenguaje parecido a SPARQL para serializar los RDF</a:t>
            </a:r>
          </a:p>
          <a:p>
            <a:r>
              <a:rPr lang="es-ES" dirty="0"/>
              <a:t>Exportación sencilla gracias a </a:t>
            </a:r>
            <a:r>
              <a:rPr lang="es-ES" dirty="0" err="1"/>
              <a:t>LODRefine</a:t>
            </a:r>
            <a:endParaRPr lang="es-ES" dirty="0"/>
          </a:p>
          <a:p>
            <a:r>
              <a:rPr lang="es-ES" dirty="0"/>
              <a:t>Emplazamiento automático de prefijos y </a:t>
            </a:r>
            <a:r>
              <a:rPr lang="es-ES" dirty="0" err="1"/>
              <a:t>URIs</a:t>
            </a:r>
            <a:r>
              <a:rPr lang="es-ES" dirty="0"/>
              <a:t>/</a:t>
            </a:r>
            <a:r>
              <a:rPr lang="es-ES" dirty="0" err="1"/>
              <a:t>URLs</a:t>
            </a:r>
            <a:endParaRPr lang="es-ES" dirty="0"/>
          </a:p>
          <a:p>
            <a:r>
              <a:rPr lang="es-ES" dirty="0"/>
              <a:t>Información ordenada en tripletas </a:t>
            </a:r>
            <a:r>
              <a:rPr lang="es-ES" b="1" dirty="0">
                <a:highlight>
                  <a:srgbClr val="800080"/>
                </a:highlight>
              </a:rPr>
              <a:t>sujeto</a:t>
            </a:r>
            <a:r>
              <a:rPr lang="es-ES" dirty="0"/>
              <a:t>, </a:t>
            </a:r>
            <a:r>
              <a:rPr lang="es-ES" b="1" dirty="0">
                <a:highlight>
                  <a:srgbClr val="000080"/>
                </a:highlight>
              </a:rPr>
              <a:t>predicado</a:t>
            </a:r>
            <a:r>
              <a:rPr lang="es-ES" dirty="0"/>
              <a:t> y </a:t>
            </a:r>
            <a:r>
              <a:rPr lang="es-ES" b="1" dirty="0">
                <a:highlight>
                  <a:srgbClr val="008000"/>
                </a:highlight>
              </a:rPr>
              <a:t>objeto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C10FCEA-DBC4-1A41-A0B3-6CBAFF08FED9}"/>
              </a:ext>
            </a:extLst>
          </p:cNvPr>
          <p:cNvSpPr txBox="1"/>
          <p:nvPr/>
        </p:nvSpPr>
        <p:spPr>
          <a:xfrm>
            <a:off x="139149" y="4262855"/>
            <a:ext cx="1186732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700" dirty="0">
                <a:highlight>
                  <a:srgbClr val="800080"/>
                </a:highlight>
              </a:rPr>
              <a:t>&lt;http://</a:t>
            </a:r>
            <a:r>
              <a:rPr lang="es-ES" sz="1700" dirty="0" err="1">
                <a:highlight>
                  <a:srgbClr val="800080"/>
                </a:highlight>
              </a:rPr>
              <a:t>www.semanticweb.org</a:t>
            </a:r>
            <a:r>
              <a:rPr lang="es-ES" sz="1700" dirty="0">
                <a:highlight>
                  <a:srgbClr val="800080"/>
                </a:highlight>
              </a:rPr>
              <a:t>/accidentes#29a4f87487eb66d068f0fec5b3ef8da6&gt;</a:t>
            </a:r>
          </a:p>
          <a:p>
            <a:r>
              <a:rPr lang="es-ES" sz="1700" dirty="0"/>
              <a:t>	</a:t>
            </a:r>
            <a:r>
              <a:rPr lang="es-ES" sz="1700" u="sng" dirty="0">
                <a:highlight>
                  <a:srgbClr val="000080"/>
                </a:highlight>
              </a:rPr>
              <a:t>a</a:t>
            </a:r>
            <a:r>
              <a:rPr lang="es-ES" sz="1700" dirty="0"/>
              <a:t> </a:t>
            </a:r>
            <a:r>
              <a:rPr lang="es-ES" sz="1700" dirty="0">
                <a:highlight>
                  <a:srgbClr val="008000"/>
                </a:highlight>
              </a:rPr>
              <a:t>&lt;http://</a:t>
            </a:r>
            <a:r>
              <a:rPr lang="es-ES" sz="1700" dirty="0" err="1">
                <a:highlight>
                  <a:srgbClr val="008000"/>
                </a:highlight>
              </a:rPr>
              <a:t>www.semanticweb.org</a:t>
            </a:r>
            <a:r>
              <a:rPr lang="es-ES" sz="1700" dirty="0">
                <a:highlight>
                  <a:srgbClr val="008000"/>
                </a:highlight>
              </a:rPr>
              <a:t>/</a:t>
            </a:r>
            <a:r>
              <a:rPr lang="es-ES" sz="1700" dirty="0" err="1">
                <a:highlight>
                  <a:srgbClr val="008000"/>
                </a:highlight>
              </a:rPr>
              <a:t>accidentes#Accident</a:t>
            </a:r>
            <a:r>
              <a:rPr lang="es-ES" sz="1700" dirty="0">
                <a:highlight>
                  <a:srgbClr val="008000"/>
                </a:highlight>
              </a:rPr>
              <a:t>&gt;</a:t>
            </a:r>
            <a:r>
              <a:rPr lang="es-ES" sz="1700" dirty="0"/>
              <a:t> 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hasDate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dirty="0">
                <a:highlight>
                  <a:srgbClr val="008000"/>
                </a:highlight>
              </a:rPr>
              <a:t>"</a:t>
            </a:r>
            <a:r>
              <a:rPr lang="es-ES" sz="1700" dirty="0" err="1">
                <a:highlight>
                  <a:srgbClr val="008000"/>
                </a:highlight>
              </a:rPr>
              <a:t>Sun</a:t>
            </a:r>
            <a:r>
              <a:rPr lang="es-ES" sz="1700" dirty="0">
                <a:highlight>
                  <a:srgbClr val="008000"/>
                </a:highlight>
              </a:rPr>
              <a:t> </a:t>
            </a:r>
            <a:r>
              <a:rPr lang="es-ES" sz="1700" dirty="0" err="1">
                <a:highlight>
                  <a:srgbClr val="008000"/>
                </a:highlight>
              </a:rPr>
              <a:t>Jan</a:t>
            </a:r>
            <a:r>
              <a:rPr lang="es-ES" sz="1700" dirty="0">
                <a:highlight>
                  <a:srgbClr val="008000"/>
                </a:highlight>
              </a:rPr>
              <a:t> 21 00:30:00 CET 2018"^^</a:t>
            </a:r>
            <a:r>
              <a:rPr lang="es-ES" sz="1700" b="1" dirty="0" err="1">
                <a:highlight>
                  <a:srgbClr val="008000"/>
                </a:highlight>
              </a:rPr>
              <a:t>xsd:dateTime</a:t>
            </a:r>
            <a:r>
              <a:rPr lang="es-ES" sz="1700" b="1" dirty="0"/>
              <a:t> </a:t>
            </a:r>
            <a:r>
              <a:rPr lang="es-ES" sz="1700" dirty="0"/>
              <a:t>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hasDistrict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>
                <a:highlight>
                  <a:srgbClr val="008000"/>
                </a:highlight>
              </a:rPr>
              <a:t>LATINA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/>
              <a:t> 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hasPlace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>
                <a:highlight>
                  <a:srgbClr val="008000"/>
                </a:highlight>
              </a:rPr>
              <a:t>CARRETERA DE LA VENTA DE LA RUBIA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/>
              <a:t> 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hasId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>
                <a:highlight>
                  <a:srgbClr val="008000"/>
                </a:highlight>
              </a:rPr>
              <a:t>29a4f87487eb66d068f0fec5b3ef8da6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/>
              <a:t> 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hasVictimNumber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dirty="0">
                <a:highlight>
                  <a:srgbClr val="008000"/>
                </a:highlight>
              </a:rPr>
              <a:t>"1"^^</a:t>
            </a:r>
            <a:r>
              <a:rPr lang="es-ES" sz="1700" b="1" dirty="0">
                <a:highlight>
                  <a:srgbClr val="008000"/>
                </a:highlight>
              </a:rPr>
              <a:t>xsd:int</a:t>
            </a:r>
            <a:r>
              <a:rPr lang="es-ES" sz="1700" dirty="0"/>
              <a:t> ;</a:t>
            </a:r>
          </a:p>
          <a:p>
            <a:r>
              <a:rPr lang="es-ES" sz="1700" dirty="0"/>
              <a:t>	</a:t>
            </a:r>
            <a:r>
              <a:rPr lang="es-ES" sz="1700" dirty="0">
                <a:highlight>
                  <a:srgbClr val="000080"/>
                </a:highlight>
              </a:rPr>
              <a:t>&lt;http://</a:t>
            </a:r>
            <a:r>
              <a:rPr lang="es-ES" sz="1700" dirty="0" err="1">
                <a:highlight>
                  <a:srgbClr val="000080"/>
                </a:highlight>
              </a:rPr>
              <a:t>www.semanticweb.org</a:t>
            </a:r>
            <a:r>
              <a:rPr lang="es-ES" sz="1700" dirty="0">
                <a:highlight>
                  <a:srgbClr val="000080"/>
                </a:highlight>
              </a:rPr>
              <a:t>/</a:t>
            </a:r>
            <a:r>
              <a:rPr lang="es-ES" sz="1700" dirty="0" err="1">
                <a:highlight>
                  <a:srgbClr val="000080"/>
                </a:highlight>
              </a:rPr>
              <a:t>accidentes#</a:t>
            </a:r>
            <a:r>
              <a:rPr lang="es-ES" sz="1700" u="sng" dirty="0" err="1">
                <a:highlight>
                  <a:srgbClr val="000080"/>
                </a:highlight>
              </a:rPr>
              <a:t>hasAccidentType</a:t>
            </a:r>
            <a:r>
              <a:rPr lang="es-ES" sz="1700" dirty="0">
                <a:highlight>
                  <a:srgbClr val="000080"/>
                </a:highlight>
              </a:rPr>
              <a:t>&gt;</a:t>
            </a:r>
            <a:r>
              <a:rPr lang="es-ES" sz="1700" dirty="0"/>
              <a:t> 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>
                <a:highlight>
                  <a:srgbClr val="008000"/>
                </a:highlight>
              </a:rPr>
              <a:t>CAIDA BICICLETA</a:t>
            </a:r>
            <a:r>
              <a:rPr lang="es-ES" sz="1700" b="1" dirty="0">
                <a:highlight>
                  <a:srgbClr val="008000"/>
                </a:highlight>
              </a:rPr>
              <a:t>"</a:t>
            </a:r>
            <a:r>
              <a:rPr lang="es-ES" sz="17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29900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52B082-4745-F748-8A7B-71F7CF41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muestra, un botón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20363BA-88D2-F343-AB38-F31A25C88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7145" y="1152983"/>
            <a:ext cx="7367752" cy="3233834"/>
          </a:xfrm>
          <a:prstGeom prst="rect">
            <a:avLst/>
          </a:prstGeom>
        </p:spPr>
      </p:pic>
      <p:sp>
        <p:nvSpPr>
          <p:cNvPr id="22" name="Forma libre 21">
            <a:extLst>
              <a:ext uri="{FF2B5EF4-FFF2-40B4-BE49-F238E27FC236}">
                <a16:creationId xmlns:a16="http://schemas.microsoft.com/office/drawing/2014/main" xmlns="" id="{7BF5E502-50BD-7842-9933-D94E6F1D07AC}"/>
              </a:ext>
            </a:extLst>
          </p:cNvPr>
          <p:cNvSpPr/>
          <p:nvPr/>
        </p:nvSpPr>
        <p:spPr>
          <a:xfrm>
            <a:off x="1493648" y="2364002"/>
            <a:ext cx="8929092" cy="3192170"/>
          </a:xfrm>
          <a:custGeom>
            <a:avLst/>
            <a:gdLst>
              <a:gd name="connsiteX0" fmla="*/ 5902253 w 8624781"/>
              <a:gd name="connsiteY0" fmla="*/ 0 h 2957767"/>
              <a:gd name="connsiteX1" fmla="*/ 8048045 w 8624781"/>
              <a:gd name="connsiteY1" fmla="*/ 182880 h 2957767"/>
              <a:gd name="connsiteX2" fmla="*/ 7987085 w 8624781"/>
              <a:gd name="connsiteY2" fmla="*/ 2060448 h 2957767"/>
              <a:gd name="connsiteX3" fmla="*/ 879149 w 8624781"/>
              <a:gd name="connsiteY3" fmla="*/ 1292352 h 2957767"/>
              <a:gd name="connsiteX4" fmla="*/ 342701 w 8624781"/>
              <a:gd name="connsiteY4" fmla="*/ 2865120 h 2957767"/>
              <a:gd name="connsiteX5" fmla="*/ 2988365 w 8624781"/>
              <a:gd name="connsiteY5" fmla="*/ 2901696 h 2957767"/>
              <a:gd name="connsiteX0" fmla="*/ 5902253 w 8725310"/>
              <a:gd name="connsiteY0" fmla="*/ 0 h 2957767"/>
              <a:gd name="connsiteX1" fmla="*/ 8267501 w 8725310"/>
              <a:gd name="connsiteY1" fmla="*/ 36576 h 2957767"/>
              <a:gd name="connsiteX2" fmla="*/ 7987085 w 8725310"/>
              <a:gd name="connsiteY2" fmla="*/ 2060448 h 2957767"/>
              <a:gd name="connsiteX3" fmla="*/ 879149 w 8725310"/>
              <a:gd name="connsiteY3" fmla="*/ 1292352 h 2957767"/>
              <a:gd name="connsiteX4" fmla="*/ 342701 w 8725310"/>
              <a:gd name="connsiteY4" fmla="*/ 2865120 h 2957767"/>
              <a:gd name="connsiteX5" fmla="*/ 2988365 w 8725310"/>
              <a:gd name="connsiteY5" fmla="*/ 2901696 h 2957767"/>
              <a:gd name="connsiteX0" fmla="*/ 5902253 w 8824614"/>
              <a:gd name="connsiteY0" fmla="*/ 225978 h 3183745"/>
              <a:gd name="connsiteX1" fmla="*/ 8267501 w 8824614"/>
              <a:gd name="connsiteY1" fmla="*/ 262554 h 3183745"/>
              <a:gd name="connsiteX2" fmla="*/ 7987085 w 8824614"/>
              <a:gd name="connsiteY2" fmla="*/ 2286426 h 3183745"/>
              <a:gd name="connsiteX3" fmla="*/ 879149 w 8824614"/>
              <a:gd name="connsiteY3" fmla="*/ 1518330 h 3183745"/>
              <a:gd name="connsiteX4" fmla="*/ 342701 w 8824614"/>
              <a:gd name="connsiteY4" fmla="*/ 3091098 h 3183745"/>
              <a:gd name="connsiteX5" fmla="*/ 2988365 w 8824614"/>
              <a:gd name="connsiteY5" fmla="*/ 3127674 h 3183745"/>
              <a:gd name="connsiteX0" fmla="*/ 6101969 w 9024330"/>
              <a:gd name="connsiteY0" fmla="*/ 225978 h 3294981"/>
              <a:gd name="connsiteX1" fmla="*/ 8467217 w 9024330"/>
              <a:gd name="connsiteY1" fmla="*/ 262554 h 3294981"/>
              <a:gd name="connsiteX2" fmla="*/ 8186801 w 9024330"/>
              <a:gd name="connsiteY2" fmla="*/ 2286426 h 3294981"/>
              <a:gd name="connsiteX3" fmla="*/ 1078865 w 9024330"/>
              <a:gd name="connsiteY3" fmla="*/ 1518330 h 3294981"/>
              <a:gd name="connsiteX4" fmla="*/ 542417 w 9024330"/>
              <a:gd name="connsiteY4" fmla="*/ 3091098 h 3294981"/>
              <a:gd name="connsiteX5" fmla="*/ 3188081 w 9024330"/>
              <a:gd name="connsiteY5" fmla="*/ 3127674 h 3294981"/>
              <a:gd name="connsiteX0" fmla="*/ 5870321 w 8938096"/>
              <a:gd name="connsiteY0" fmla="*/ 123167 h 3192170"/>
              <a:gd name="connsiteX1" fmla="*/ 8467217 w 8938096"/>
              <a:gd name="connsiteY1" fmla="*/ 159743 h 3192170"/>
              <a:gd name="connsiteX2" fmla="*/ 8186801 w 8938096"/>
              <a:gd name="connsiteY2" fmla="*/ 2183615 h 3192170"/>
              <a:gd name="connsiteX3" fmla="*/ 1078865 w 8938096"/>
              <a:gd name="connsiteY3" fmla="*/ 1415519 h 3192170"/>
              <a:gd name="connsiteX4" fmla="*/ 542417 w 8938096"/>
              <a:gd name="connsiteY4" fmla="*/ 2988287 h 3192170"/>
              <a:gd name="connsiteX5" fmla="*/ 3188081 w 8938096"/>
              <a:gd name="connsiteY5" fmla="*/ 3024863 h 3192170"/>
              <a:gd name="connsiteX0" fmla="*/ 6029494 w 8929092"/>
              <a:gd name="connsiteY0" fmla="*/ 123167 h 3192170"/>
              <a:gd name="connsiteX1" fmla="*/ 8467217 w 8929092"/>
              <a:gd name="connsiteY1" fmla="*/ 159743 h 3192170"/>
              <a:gd name="connsiteX2" fmla="*/ 8186801 w 8929092"/>
              <a:gd name="connsiteY2" fmla="*/ 2183615 h 3192170"/>
              <a:gd name="connsiteX3" fmla="*/ 1078865 w 8929092"/>
              <a:gd name="connsiteY3" fmla="*/ 1415519 h 3192170"/>
              <a:gd name="connsiteX4" fmla="*/ 542417 w 8929092"/>
              <a:gd name="connsiteY4" fmla="*/ 2988287 h 3192170"/>
              <a:gd name="connsiteX5" fmla="*/ 3188081 w 8929092"/>
              <a:gd name="connsiteY5" fmla="*/ 3024863 h 319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29092" h="3192170">
                <a:moveTo>
                  <a:pt x="6029494" y="123167"/>
                </a:moveTo>
                <a:cubicBezTo>
                  <a:pt x="6817910" y="135359"/>
                  <a:pt x="8107666" y="-183665"/>
                  <a:pt x="8467217" y="159743"/>
                </a:cubicBezTo>
                <a:cubicBezTo>
                  <a:pt x="8826768" y="503151"/>
                  <a:pt x="9418193" y="1974319"/>
                  <a:pt x="8186801" y="2183615"/>
                </a:cubicBezTo>
                <a:cubicBezTo>
                  <a:pt x="6955409" y="2392911"/>
                  <a:pt x="2352929" y="1281407"/>
                  <a:pt x="1078865" y="1415519"/>
                </a:cubicBezTo>
                <a:cubicBezTo>
                  <a:pt x="-195199" y="1549631"/>
                  <a:pt x="-296799" y="2464031"/>
                  <a:pt x="542417" y="2988287"/>
                </a:cubicBezTo>
                <a:cubicBezTo>
                  <a:pt x="1381633" y="3512543"/>
                  <a:pt x="2680081" y="2837919"/>
                  <a:pt x="3188081" y="3024863"/>
                </a:cubicBezTo>
              </a:path>
            </a:pathLst>
          </a:cu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CDECC87-840A-F24F-AE4C-48C5541B0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4677102" y="3470165"/>
            <a:ext cx="7367753" cy="3233834"/>
          </a:xfrm>
          <a:prstGeom prst="rect">
            <a:avLst/>
          </a:prstGeom>
        </p:spPr>
      </p:pic>
      <p:sp>
        <p:nvSpPr>
          <p:cNvPr id="23" name="Triángulo 22">
            <a:extLst>
              <a:ext uri="{FF2B5EF4-FFF2-40B4-BE49-F238E27FC236}">
                <a16:creationId xmlns:a16="http://schemas.microsoft.com/office/drawing/2014/main" xmlns="" id="{673465D0-17DA-C34B-BB49-6D4EE0C44442}"/>
              </a:ext>
            </a:extLst>
          </p:cNvPr>
          <p:cNvSpPr/>
          <p:nvPr/>
        </p:nvSpPr>
        <p:spPr>
          <a:xfrm rot="5400000">
            <a:off x="4375967" y="5204703"/>
            <a:ext cx="377504" cy="32543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655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52B082-4745-F748-8A7B-71F7CF41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 muestra, un botón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2CF8E04-8D46-3E44-8667-1DE836751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94"/>
          <a:stretch/>
        </p:blipFill>
        <p:spPr>
          <a:xfrm>
            <a:off x="293963" y="2274673"/>
            <a:ext cx="7347058" cy="33839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7F06275F-8989-B343-92DC-AE76DBC4C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6"/>
          <a:stretch/>
        </p:blipFill>
        <p:spPr>
          <a:xfrm>
            <a:off x="7641021" y="2274673"/>
            <a:ext cx="4234600" cy="33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5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D4881EB-708A-4D66-BE6F-692D8ABA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015" y="2728735"/>
            <a:ext cx="9404723" cy="1400530"/>
          </a:xfrm>
        </p:spPr>
        <p:txBody>
          <a:bodyPr/>
          <a:lstStyle/>
          <a:p>
            <a:pPr algn="ctr"/>
            <a:r>
              <a:rPr lang="es-ES" dirty="0"/>
              <a:t>Y a continuación la API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 err="1">
                <a:hlinkClick r:id="rId2"/>
              </a:rPr>
              <a:t>API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057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4D155B1-06AD-46FC-B9F6-5554E0B4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35" y="119062"/>
            <a:ext cx="8825657" cy="736496"/>
          </a:xfrm>
        </p:spPr>
        <p:txBody>
          <a:bodyPr>
            <a:noAutofit/>
          </a:bodyPr>
          <a:lstStyle/>
          <a:p>
            <a:pPr algn="ctr"/>
            <a:r>
              <a:rPr lang="es-ES" sz="4200" dirty="0"/>
              <a:t>Introducción</a:t>
            </a:r>
            <a:endParaRPr lang="es-ES_tradnl" sz="4200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xmlns="" id="{44BDA6A6-73EC-4EF3-9C88-9A37617B08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7181" b="7181"/>
          <a:stretch>
            <a:fillRect/>
          </a:stretch>
        </p:blipFill>
        <p:spPr>
          <a:xfrm>
            <a:off x="1427163" y="3029802"/>
            <a:ext cx="8826500" cy="3709135"/>
          </a:xfr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ECB9BD-2CE8-4E96-BF2A-5109208B8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7" y="1005682"/>
            <a:ext cx="8825656" cy="1873996"/>
          </a:xfrm>
        </p:spPr>
        <p:txBody>
          <a:bodyPr>
            <a:normAutofit fontScale="40000" lnSpcReduction="2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500" dirty="0"/>
              <a:t>El objetivo de nuestro proyecto es buscar datos sobre accidentes de bicicletas en la Comunidad de Madrid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ES" sz="4500" dirty="0"/>
              <a:t>Link de búsqueda de CSV: </a:t>
            </a:r>
            <a:r>
              <a:rPr lang="es-ES" sz="4500" dirty="0">
                <a:solidFill>
                  <a:srgbClr val="FF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https://datos.madrid.es/portal/site/egob/menuitem.c05c1f754a33a9fbe4b2e4b284f1a5a0/?vgnextoid=20f4a87ebb65b510VgnVCM1000001d4a900aRCRD&amp;vgnextchannel=374512b9ace9f310VgnVCM100000171f5a0aRCRD&amp;vgnextfmt=default</a:t>
            </a:r>
            <a:endParaRPr lang="es-ES" sz="45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050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0768AE4B-A6A1-4ECC-9775-1ABB0E1D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Licencias</a:t>
            </a:r>
            <a:endParaRPr lang="es-ES_tradnl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0CE58CD-975D-4954-BDFF-61D9F042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Para nuestro proyecto:</a:t>
            </a:r>
          </a:p>
          <a:p>
            <a:pPr marL="0" indent="0" algn="r">
              <a:buNone/>
            </a:pPr>
            <a:r>
              <a:rPr lang="es-ES" dirty="0"/>
              <a:t> L</a:t>
            </a:r>
            <a:r>
              <a:rPr lang="es-ES_tradnl" dirty="0" err="1"/>
              <a:t>icencia</a:t>
            </a:r>
            <a:r>
              <a:rPr lang="es-ES_tradnl" dirty="0"/>
              <a:t> estándar de Creative Commons "CC BY“</a:t>
            </a:r>
          </a:p>
          <a:p>
            <a:pPr marL="0" indent="0" algn="r">
              <a:buNone/>
            </a:pPr>
            <a:endParaRPr lang="es-ES" dirty="0"/>
          </a:p>
          <a:p>
            <a:pPr marL="0" indent="0" algn="r">
              <a:buNone/>
            </a:pPr>
            <a:endParaRPr lang="es-ES_tradnl" dirty="0"/>
          </a:p>
          <a:p>
            <a:r>
              <a:rPr lang="es-ES" dirty="0"/>
              <a:t>S</a:t>
            </a:r>
            <a:r>
              <a:rPr lang="es-ES_tradnl" dirty="0"/>
              <a:t>egún las licencias del Portal de datos de Madrid:</a:t>
            </a:r>
          </a:p>
          <a:p>
            <a:pPr marL="0" indent="0" algn="r">
              <a:buNone/>
            </a:pPr>
            <a:r>
              <a:rPr lang="es-ES_tradnl" dirty="0"/>
              <a:t>	Las condiciones generales permiten la reutilización de los documentos para fines comerciales y no comerciales.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B490FB2-941E-47E2-9A3A-7561779F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272" y="5517108"/>
            <a:ext cx="2953162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C207992-FB4A-4BAD-8F64-6E08DE8B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59" y="129654"/>
            <a:ext cx="9712540" cy="1125940"/>
          </a:xfrm>
        </p:spPr>
        <p:txBody>
          <a:bodyPr/>
          <a:lstStyle/>
          <a:p>
            <a:pPr algn="ctr"/>
            <a:r>
              <a:rPr lang="es-ES_tradnl" dirty="0"/>
              <a:t>Estrategia de nombres de recursos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986AF0E-6FE5-4FD0-89A4-519AD4A3E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18" y="1255594"/>
            <a:ext cx="11259403" cy="5472752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err="1"/>
              <a:t>Domain</a:t>
            </a:r>
            <a:r>
              <a:rPr lang="es-ES_tradnl" dirty="0"/>
              <a:t>: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_tradnl" b="1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http://wwww.semanticweb.org/accidentes#</a:t>
            </a:r>
            <a:endParaRPr lang="es-ES_tradnl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Ontological</a:t>
            </a:r>
            <a:r>
              <a:rPr lang="es-ES_tradnl" dirty="0"/>
              <a:t> </a:t>
            </a:r>
            <a:r>
              <a:rPr lang="es-ES_tradnl" dirty="0" err="1"/>
              <a:t>terms</a:t>
            </a:r>
            <a:r>
              <a:rPr lang="es-ES_tradnl" dirty="0"/>
              <a:t> </a:t>
            </a:r>
            <a:r>
              <a:rPr lang="es-ES_tradnl" dirty="0" err="1"/>
              <a:t>path</a:t>
            </a:r>
            <a:r>
              <a:rPr lang="es-ES_tradnl" dirty="0"/>
              <a:t>:</a:t>
            </a:r>
          </a:p>
          <a:p>
            <a:pPr marL="0" indent="0">
              <a:buNone/>
            </a:pPr>
            <a:r>
              <a:rPr lang="es-ES_tradnl" dirty="0"/>
              <a:t>	</a:t>
            </a:r>
            <a:r>
              <a:rPr lang="es-ES_tradnl" b="1" dirty="0">
                <a:solidFill>
                  <a:srgbClr val="FF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http://www.semanticweb.org/accidentes/OntologyGroup08#</a:t>
            </a:r>
            <a:endParaRPr lang="es-ES_tradnl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Individuals</a:t>
            </a:r>
            <a:r>
              <a:rPr lang="es-ES_tradnl" dirty="0"/>
              <a:t> </a:t>
            </a:r>
            <a:r>
              <a:rPr lang="es-ES_tradnl" dirty="0" err="1"/>
              <a:t>path</a:t>
            </a:r>
            <a:r>
              <a:rPr lang="es-ES_tradnl" dirty="0"/>
              <a:t>: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_tradnl" b="1" dirty="0">
                <a:solidFill>
                  <a:srgbClr val="FF66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http://www.semanticweb.org/accidentes/instances#</a:t>
            </a:r>
            <a:endParaRPr lang="es-ES_tradnl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Ontological</a:t>
            </a:r>
            <a:r>
              <a:rPr lang="es-ES_tradnl" dirty="0"/>
              <a:t> </a:t>
            </a:r>
            <a:r>
              <a:rPr lang="es-ES_tradnl" dirty="0" err="1"/>
              <a:t>terms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: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_tradnl" b="1" dirty="0">
                <a:solidFill>
                  <a:srgbClr val="FF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http://www.semanticweb.org/accidentes/OntologyGroup08#</a:t>
            </a:r>
            <a:endParaRPr lang="es-ES_tradnl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Individuals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:</a:t>
            </a:r>
            <a:r>
              <a:rPr lang="es-ES" dirty="0"/>
              <a:t>		  								</a:t>
            </a:r>
            <a:r>
              <a:rPr lang="es-ES_tradnl" b="1" dirty="0">
                <a:solidFill>
                  <a:srgbClr val="FF66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http://www.semanticweb.org/accidentes/instances/'resource_type'/'resource_name'#</a:t>
            </a:r>
            <a:r>
              <a:rPr lang="es-ES" b="1" dirty="0">
                <a:solidFill>
                  <a:srgbClr val="FF6600"/>
                </a:solidFill>
              </a:rPr>
              <a:t>	</a:t>
            </a:r>
            <a:endParaRPr lang="es-ES_tradnl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84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ED8FC8-FB1F-499B-B971-A895E402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1" y="298174"/>
            <a:ext cx="9404723" cy="1400530"/>
          </a:xfrm>
        </p:spPr>
        <p:txBody>
          <a:bodyPr/>
          <a:lstStyle/>
          <a:p>
            <a:pPr algn="ctr"/>
            <a:r>
              <a:rPr lang="es-ES_tradnl" dirty="0"/>
              <a:t>Análisis de los requisitos de conjuntos de datos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xmlns="" id="{E316D3D2-F396-46F9-9E0D-96A3A88A2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90" y="1853248"/>
            <a:ext cx="11798819" cy="4706578"/>
          </a:xfrm>
        </p:spPr>
      </p:pic>
    </p:spTree>
    <p:extLst>
      <p:ext uri="{BB962C8B-B14F-4D97-AF65-F5344CB8AC3E}">
        <p14:creationId xmlns:p14="http://schemas.microsoft.com/office/powerpoint/2010/main" val="371973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9578" y="156508"/>
            <a:ext cx="9404723" cy="1400530"/>
          </a:xfrm>
        </p:spPr>
        <p:txBody>
          <a:bodyPr/>
          <a:lstStyle/>
          <a:p>
            <a:r>
              <a:rPr lang="es-ES_tradnl" dirty="0"/>
              <a:t>Diseño de la ontología: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Elipse 3"/>
          <p:cNvSpPr/>
          <p:nvPr/>
        </p:nvSpPr>
        <p:spPr>
          <a:xfrm>
            <a:off x="4893359" y="3063834"/>
            <a:ext cx="2338713" cy="192961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Accident</a:t>
            </a:r>
            <a:endParaRPr lang="es-ES_tradnl" dirty="0"/>
          </a:p>
        </p:txBody>
      </p:sp>
      <p:sp>
        <p:nvSpPr>
          <p:cNvPr id="7" name="Elipse 6"/>
          <p:cNvSpPr/>
          <p:nvPr/>
        </p:nvSpPr>
        <p:spPr>
          <a:xfrm>
            <a:off x="7944736" y="1617712"/>
            <a:ext cx="1531917" cy="14369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Place</a:t>
            </a:r>
          </a:p>
        </p:txBody>
      </p:sp>
      <p:sp>
        <p:nvSpPr>
          <p:cNvPr id="8" name="Elipse 7"/>
          <p:cNvSpPr/>
          <p:nvPr/>
        </p:nvSpPr>
        <p:spPr>
          <a:xfrm>
            <a:off x="8975964" y="3725210"/>
            <a:ext cx="1531917" cy="14369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District</a:t>
            </a:r>
            <a:endParaRPr lang="es-ES_tradnl" dirty="0"/>
          </a:p>
        </p:txBody>
      </p:sp>
      <p:cxnSp>
        <p:nvCxnSpPr>
          <p:cNvPr id="10" name="Conector recto de flecha 9"/>
          <p:cNvCxnSpPr>
            <a:stCxn id="4" idx="6"/>
            <a:endCxn id="8" idx="2"/>
          </p:cNvCxnSpPr>
          <p:nvPr/>
        </p:nvCxnSpPr>
        <p:spPr>
          <a:xfrm>
            <a:off x="7232072" y="4028642"/>
            <a:ext cx="1743892" cy="41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2070570" y="2723400"/>
            <a:ext cx="2850078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HasNumberofAccidents</a:t>
            </a:r>
            <a:endParaRPr lang="es-ES_tradnl" dirty="0"/>
          </a:p>
        </p:txBody>
      </p:sp>
      <p:sp>
        <p:nvSpPr>
          <p:cNvPr id="14" name="Rectángulo 13"/>
          <p:cNvSpPr/>
          <p:nvPr/>
        </p:nvSpPr>
        <p:spPr>
          <a:xfrm>
            <a:off x="2413284" y="3642632"/>
            <a:ext cx="2164651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HasAccidentType</a:t>
            </a:r>
            <a:endParaRPr lang="es-ES_tradnl" dirty="0"/>
          </a:p>
        </p:txBody>
      </p:sp>
      <p:sp>
        <p:nvSpPr>
          <p:cNvPr id="15" name="Rectángulo 14"/>
          <p:cNvSpPr/>
          <p:nvPr/>
        </p:nvSpPr>
        <p:spPr>
          <a:xfrm>
            <a:off x="2413284" y="4762238"/>
            <a:ext cx="2103623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HasAgeRange</a:t>
            </a:r>
            <a:endParaRPr lang="es-ES_tradnl" dirty="0"/>
          </a:p>
        </p:txBody>
      </p:sp>
      <p:cxnSp>
        <p:nvCxnSpPr>
          <p:cNvPr id="21" name="Conector recto de flecha 20"/>
          <p:cNvCxnSpPr>
            <a:stCxn id="4" idx="2"/>
            <a:endCxn id="14" idx="3"/>
          </p:cNvCxnSpPr>
          <p:nvPr/>
        </p:nvCxnSpPr>
        <p:spPr>
          <a:xfrm flipH="1" flipV="1">
            <a:off x="4577935" y="3915765"/>
            <a:ext cx="315424" cy="11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4" idx="3"/>
          </p:cNvCxnSpPr>
          <p:nvPr/>
        </p:nvCxnSpPr>
        <p:spPr>
          <a:xfrm flipH="1">
            <a:off x="4577936" y="4710864"/>
            <a:ext cx="657920" cy="41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3" idx="3"/>
            <a:endCxn id="4" idx="1"/>
          </p:cNvCxnSpPr>
          <p:nvPr/>
        </p:nvCxnSpPr>
        <p:spPr>
          <a:xfrm>
            <a:off x="4920648" y="2996533"/>
            <a:ext cx="315208" cy="34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26"/>
          <p:cNvSpPr/>
          <p:nvPr/>
        </p:nvSpPr>
        <p:spPr>
          <a:xfrm>
            <a:off x="6884155" y="851044"/>
            <a:ext cx="2850078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HasPlace</a:t>
            </a:r>
            <a:endParaRPr lang="es-ES_tradnl" dirty="0"/>
          </a:p>
        </p:txBody>
      </p:sp>
      <p:sp>
        <p:nvSpPr>
          <p:cNvPr id="28" name="Rectángulo 27"/>
          <p:cNvSpPr/>
          <p:nvPr/>
        </p:nvSpPr>
        <p:spPr>
          <a:xfrm>
            <a:off x="7633456" y="6061411"/>
            <a:ext cx="2850078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HasDistrict</a:t>
            </a:r>
            <a:endParaRPr lang="es-ES_tradnl" dirty="0"/>
          </a:p>
        </p:txBody>
      </p:sp>
      <p:cxnSp>
        <p:nvCxnSpPr>
          <p:cNvPr id="30" name="Conector recto de flecha 29"/>
          <p:cNvCxnSpPr>
            <a:stCxn id="8" idx="4"/>
            <a:endCxn id="28" idx="0"/>
          </p:cNvCxnSpPr>
          <p:nvPr/>
        </p:nvCxnSpPr>
        <p:spPr>
          <a:xfrm flipH="1">
            <a:off x="9058495" y="5162124"/>
            <a:ext cx="683428" cy="89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7" idx="0"/>
            <a:endCxn id="27" idx="2"/>
          </p:cNvCxnSpPr>
          <p:nvPr/>
        </p:nvCxnSpPr>
        <p:spPr>
          <a:xfrm flipH="1" flipV="1">
            <a:off x="8309194" y="1397309"/>
            <a:ext cx="401501" cy="22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>
            <a:stCxn id="4" idx="7"/>
            <a:endCxn id="7" idx="3"/>
          </p:cNvCxnSpPr>
          <p:nvPr/>
        </p:nvCxnSpPr>
        <p:spPr>
          <a:xfrm flipV="1">
            <a:off x="6889575" y="2844195"/>
            <a:ext cx="1279505" cy="50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ángulo 56"/>
          <p:cNvSpPr/>
          <p:nvPr/>
        </p:nvSpPr>
        <p:spPr>
          <a:xfrm>
            <a:off x="1103312" y="5715672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string</a:t>
            </a:r>
            <a:endParaRPr lang="es-ES_tradnl" dirty="0"/>
          </a:p>
        </p:txBody>
      </p:sp>
      <p:sp>
        <p:nvSpPr>
          <p:cNvPr id="58" name="Rectángulo 57"/>
          <p:cNvSpPr/>
          <p:nvPr/>
        </p:nvSpPr>
        <p:spPr>
          <a:xfrm>
            <a:off x="10777743" y="5442539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string</a:t>
            </a:r>
            <a:endParaRPr lang="es-ES_tradnl" dirty="0"/>
          </a:p>
        </p:txBody>
      </p:sp>
      <p:sp>
        <p:nvSpPr>
          <p:cNvPr id="59" name="Rectángulo 58"/>
          <p:cNvSpPr/>
          <p:nvPr/>
        </p:nvSpPr>
        <p:spPr>
          <a:xfrm>
            <a:off x="348573" y="3877525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string</a:t>
            </a:r>
            <a:endParaRPr lang="es-ES_tradnl" dirty="0"/>
          </a:p>
        </p:txBody>
      </p:sp>
      <p:sp>
        <p:nvSpPr>
          <p:cNvPr id="60" name="Rectángulo 59"/>
          <p:cNvSpPr/>
          <p:nvPr/>
        </p:nvSpPr>
        <p:spPr>
          <a:xfrm>
            <a:off x="182791" y="2692089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int</a:t>
            </a:r>
            <a:endParaRPr lang="es-ES_tradnl" dirty="0"/>
          </a:p>
        </p:txBody>
      </p:sp>
      <p:cxnSp>
        <p:nvCxnSpPr>
          <p:cNvPr id="62" name="Conector recto de flecha 61"/>
          <p:cNvCxnSpPr>
            <a:stCxn id="13" idx="1"/>
          </p:cNvCxnSpPr>
          <p:nvPr/>
        </p:nvCxnSpPr>
        <p:spPr>
          <a:xfrm flipH="1" flipV="1">
            <a:off x="1615044" y="2958452"/>
            <a:ext cx="455526" cy="38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14" idx="1"/>
            <a:endCxn id="59" idx="3"/>
          </p:cNvCxnSpPr>
          <p:nvPr/>
        </p:nvCxnSpPr>
        <p:spPr>
          <a:xfrm flipH="1">
            <a:off x="1762830" y="3915765"/>
            <a:ext cx="650454" cy="23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>
            <a:stCxn id="15" idx="1"/>
            <a:endCxn id="57" idx="0"/>
          </p:cNvCxnSpPr>
          <p:nvPr/>
        </p:nvCxnSpPr>
        <p:spPr>
          <a:xfrm flipH="1">
            <a:off x="1810441" y="5035371"/>
            <a:ext cx="602843" cy="68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>
            <a:stCxn id="28" idx="3"/>
            <a:endCxn id="58" idx="1"/>
          </p:cNvCxnSpPr>
          <p:nvPr/>
        </p:nvCxnSpPr>
        <p:spPr>
          <a:xfrm flipV="1">
            <a:off x="10483534" y="5715672"/>
            <a:ext cx="294209" cy="61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ángulo 70"/>
          <p:cNvSpPr/>
          <p:nvPr/>
        </p:nvSpPr>
        <p:spPr>
          <a:xfrm>
            <a:off x="10366070" y="1252141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string</a:t>
            </a:r>
            <a:endParaRPr lang="es-ES_tradnl" dirty="0"/>
          </a:p>
        </p:txBody>
      </p:sp>
      <p:cxnSp>
        <p:nvCxnSpPr>
          <p:cNvPr id="73" name="Conector recto de flecha 72"/>
          <p:cNvCxnSpPr>
            <a:stCxn id="27" idx="3"/>
            <a:endCxn id="71" idx="1"/>
          </p:cNvCxnSpPr>
          <p:nvPr/>
        </p:nvCxnSpPr>
        <p:spPr>
          <a:xfrm>
            <a:off x="9734233" y="1124177"/>
            <a:ext cx="631837" cy="4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/>
          <p:cNvSpPr/>
          <p:nvPr/>
        </p:nvSpPr>
        <p:spPr>
          <a:xfrm>
            <a:off x="4362743" y="5469841"/>
            <a:ext cx="2164651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HasHourRange</a:t>
            </a:r>
            <a:endParaRPr lang="es-ES_tradnl" dirty="0"/>
          </a:p>
        </p:txBody>
      </p:sp>
      <p:sp>
        <p:nvSpPr>
          <p:cNvPr id="82" name="Rectángulo 81"/>
          <p:cNvSpPr/>
          <p:nvPr/>
        </p:nvSpPr>
        <p:spPr>
          <a:xfrm>
            <a:off x="4679249" y="1752286"/>
            <a:ext cx="2850078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HasDate</a:t>
            </a:r>
            <a:endParaRPr lang="es-ES_tradnl" dirty="0"/>
          </a:p>
        </p:txBody>
      </p:sp>
      <p:cxnSp>
        <p:nvCxnSpPr>
          <p:cNvPr id="86" name="Conector recto de flecha 85"/>
          <p:cNvCxnSpPr>
            <a:stCxn id="4" idx="0"/>
            <a:endCxn id="82" idx="2"/>
          </p:cNvCxnSpPr>
          <p:nvPr/>
        </p:nvCxnSpPr>
        <p:spPr>
          <a:xfrm flipV="1">
            <a:off x="6062716" y="2298551"/>
            <a:ext cx="41572" cy="76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ángulo 86"/>
          <p:cNvSpPr/>
          <p:nvPr/>
        </p:nvSpPr>
        <p:spPr>
          <a:xfrm>
            <a:off x="2788480" y="1110713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datetype</a:t>
            </a:r>
            <a:endParaRPr lang="es-ES_tradnl" dirty="0"/>
          </a:p>
        </p:txBody>
      </p:sp>
      <p:cxnSp>
        <p:nvCxnSpPr>
          <p:cNvPr id="89" name="Conector recto de flecha 88"/>
          <p:cNvCxnSpPr>
            <a:stCxn id="82" idx="1"/>
            <a:endCxn id="87" idx="3"/>
          </p:cNvCxnSpPr>
          <p:nvPr/>
        </p:nvCxnSpPr>
        <p:spPr>
          <a:xfrm flipH="1" flipV="1">
            <a:off x="4202737" y="1383846"/>
            <a:ext cx="476512" cy="64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ángulo 89"/>
          <p:cNvSpPr/>
          <p:nvPr/>
        </p:nvSpPr>
        <p:spPr>
          <a:xfrm rot="17100000">
            <a:off x="7564871" y="3931105"/>
            <a:ext cx="1625134" cy="4047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HasDistrict</a:t>
            </a:r>
            <a:endParaRPr lang="es-ES_tradnl" dirty="0"/>
          </a:p>
        </p:txBody>
      </p:sp>
      <p:sp>
        <p:nvSpPr>
          <p:cNvPr id="91" name="Rectángulo 90"/>
          <p:cNvSpPr/>
          <p:nvPr/>
        </p:nvSpPr>
        <p:spPr>
          <a:xfrm rot="2876344">
            <a:off x="6322939" y="2983481"/>
            <a:ext cx="1689630" cy="32384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HasPlace</a:t>
            </a:r>
            <a:endParaRPr lang="es-ES_tradnl" dirty="0"/>
          </a:p>
        </p:txBody>
      </p:sp>
      <p:cxnSp>
        <p:nvCxnSpPr>
          <p:cNvPr id="93" name="Conector recto de flecha 92"/>
          <p:cNvCxnSpPr>
            <a:stCxn id="4" idx="4"/>
            <a:endCxn id="76" idx="0"/>
          </p:cNvCxnSpPr>
          <p:nvPr/>
        </p:nvCxnSpPr>
        <p:spPr>
          <a:xfrm flipH="1">
            <a:off x="5445069" y="4993450"/>
            <a:ext cx="617647" cy="47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ángulo 94"/>
          <p:cNvSpPr/>
          <p:nvPr/>
        </p:nvSpPr>
        <p:spPr>
          <a:xfrm>
            <a:off x="3221283" y="6261937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string</a:t>
            </a:r>
            <a:endParaRPr lang="es-ES_tradnl" dirty="0"/>
          </a:p>
        </p:txBody>
      </p:sp>
      <p:cxnSp>
        <p:nvCxnSpPr>
          <p:cNvPr id="96" name="Conector recto de flecha 95"/>
          <p:cNvCxnSpPr>
            <a:stCxn id="76" idx="2"/>
          </p:cNvCxnSpPr>
          <p:nvPr/>
        </p:nvCxnSpPr>
        <p:spPr>
          <a:xfrm flipH="1">
            <a:off x="4605475" y="6016106"/>
            <a:ext cx="839594" cy="58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ángulo 105"/>
          <p:cNvSpPr/>
          <p:nvPr/>
        </p:nvSpPr>
        <p:spPr>
          <a:xfrm>
            <a:off x="6741526" y="5231645"/>
            <a:ext cx="2352975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HasNumberVictim</a:t>
            </a:r>
            <a:endParaRPr lang="es-ES_tradnl" dirty="0"/>
          </a:p>
        </p:txBody>
      </p:sp>
      <p:cxnSp>
        <p:nvCxnSpPr>
          <p:cNvPr id="107" name="Conector recto de flecha 106"/>
          <p:cNvCxnSpPr>
            <a:stCxn id="4" idx="5"/>
            <a:endCxn id="106" idx="0"/>
          </p:cNvCxnSpPr>
          <p:nvPr/>
        </p:nvCxnSpPr>
        <p:spPr>
          <a:xfrm>
            <a:off x="6889575" y="4710864"/>
            <a:ext cx="1028439" cy="520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ángulo 110"/>
          <p:cNvSpPr/>
          <p:nvPr/>
        </p:nvSpPr>
        <p:spPr>
          <a:xfrm>
            <a:off x="6019732" y="6219364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int</a:t>
            </a:r>
            <a:endParaRPr lang="es-ES_tradnl" dirty="0"/>
          </a:p>
        </p:txBody>
      </p:sp>
      <p:cxnSp>
        <p:nvCxnSpPr>
          <p:cNvPr id="112" name="Conector recto de flecha 111"/>
          <p:cNvCxnSpPr>
            <a:stCxn id="106" idx="2"/>
            <a:endCxn id="111" idx="0"/>
          </p:cNvCxnSpPr>
          <p:nvPr/>
        </p:nvCxnSpPr>
        <p:spPr>
          <a:xfrm flipH="1">
            <a:off x="6726861" y="5777910"/>
            <a:ext cx="1191153" cy="44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ángulo 117"/>
          <p:cNvSpPr/>
          <p:nvPr/>
        </p:nvSpPr>
        <p:spPr>
          <a:xfrm>
            <a:off x="1519303" y="1913624"/>
            <a:ext cx="2850078" cy="5462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HasGender</a:t>
            </a:r>
            <a:endParaRPr lang="es-ES_tradnl" dirty="0"/>
          </a:p>
        </p:txBody>
      </p:sp>
      <p:cxnSp>
        <p:nvCxnSpPr>
          <p:cNvPr id="119" name="Conector recto de flecha 118"/>
          <p:cNvCxnSpPr>
            <a:endCxn id="4" idx="0"/>
          </p:cNvCxnSpPr>
          <p:nvPr/>
        </p:nvCxnSpPr>
        <p:spPr>
          <a:xfrm>
            <a:off x="4353244" y="2186756"/>
            <a:ext cx="1709472" cy="87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ángulo 120"/>
          <p:cNvSpPr/>
          <p:nvPr/>
        </p:nvSpPr>
        <p:spPr>
          <a:xfrm>
            <a:off x="230121" y="1169565"/>
            <a:ext cx="1414257" cy="5462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string</a:t>
            </a:r>
            <a:endParaRPr lang="es-ES_tradnl" dirty="0"/>
          </a:p>
        </p:txBody>
      </p:sp>
      <p:cxnSp>
        <p:nvCxnSpPr>
          <p:cNvPr id="122" name="Conector recto de flecha 121"/>
          <p:cNvCxnSpPr/>
          <p:nvPr/>
        </p:nvCxnSpPr>
        <p:spPr>
          <a:xfrm flipH="1" flipV="1">
            <a:off x="937249" y="1715830"/>
            <a:ext cx="582598" cy="45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63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4862" y="179586"/>
            <a:ext cx="9404723" cy="1400530"/>
          </a:xfrm>
        </p:spPr>
        <p:txBody>
          <a:bodyPr/>
          <a:lstStyle/>
          <a:p>
            <a:r>
              <a:rPr lang="es-ES_tradnl" dirty="0"/>
              <a:t>Ontologías existentes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5201" y="1447277"/>
            <a:ext cx="8946541" cy="4195481"/>
          </a:xfrm>
        </p:spPr>
        <p:txBody>
          <a:bodyPr/>
          <a:lstStyle/>
          <a:p>
            <a:r>
              <a:rPr lang="es-ES_tradnl" dirty="0" err="1"/>
              <a:t>Ontologia</a:t>
            </a:r>
            <a:r>
              <a:rPr lang="es-ES_tradnl" dirty="0"/>
              <a:t> </a:t>
            </a:r>
            <a:r>
              <a:rPr lang="es-ES_tradnl" dirty="0" err="1"/>
              <a:t>Semantic</a:t>
            </a:r>
            <a:r>
              <a:rPr lang="es-ES_tradnl" dirty="0"/>
              <a:t> Sensor Network </a:t>
            </a:r>
            <a:r>
              <a:rPr lang="es-ES_tradnl" dirty="0" err="1"/>
              <a:t>Ontology</a:t>
            </a:r>
            <a:r>
              <a:rPr lang="es-ES_tradnl" dirty="0"/>
              <a:t>  relacionado con </a:t>
            </a:r>
            <a:r>
              <a:rPr lang="es-ES_tradnl" b="1" dirty="0"/>
              <a:t>ámbitos de aplicación relacionados con las Smart </a:t>
            </a:r>
            <a:r>
              <a:rPr lang="es-ES_tradnl" b="1" dirty="0" err="1"/>
              <a:t>Cities</a:t>
            </a:r>
            <a:r>
              <a:rPr lang="es-ES_tradnl" b="1" dirty="0"/>
              <a:t> y el Internet of </a:t>
            </a:r>
            <a:r>
              <a:rPr lang="es-ES_tradnl" b="1" dirty="0" err="1"/>
              <a:t>Things</a:t>
            </a:r>
            <a:r>
              <a:rPr lang="es-ES_tradnl" b="1" dirty="0"/>
              <a:t> (</a:t>
            </a:r>
            <a:r>
              <a:rPr lang="es-ES_tradnl" b="1" dirty="0" err="1"/>
              <a:t>IoT</a:t>
            </a:r>
            <a:r>
              <a:rPr lang="es-ES_tradnl" b="1" dirty="0"/>
              <a:t>),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2" b="24796"/>
          <a:stretch/>
        </p:blipFill>
        <p:spPr>
          <a:xfrm>
            <a:off x="187546" y="3298307"/>
            <a:ext cx="5022263" cy="30163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41" y="3298308"/>
            <a:ext cx="2922709" cy="3016319"/>
          </a:xfrm>
          <a:prstGeom prst="rect">
            <a:avLst/>
          </a:prstGeom>
        </p:spPr>
      </p:pic>
      <p:sp>
        <p:nvSpPr>
          <p:cNvPr id="6" name="Flecha a la derecha con bandas 5"/>
          <p:cNvSpPr/>
          <p:nvPr/>
        </p:nvSpPr>
        <p:spPr>
          <a:xfrm>
            <a:off x="5320148" y="4726379"/>
            <a:ext cx="510639" cy="391885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Abrir llave 6"/>
          <p:cNvSpPr/>
          <p:nvPr/>
        </p:nvSpPr>
        <p:spPr>
          <a:xfrm>
            <a:off x="8879189" y="3004457"/>
            <a:ext cx="772745" cy="34438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9405182" y="3688999"/>
            <a:ext cx="24916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resultado  es el instante en que se completó la actividad de Observación, Actuación o Muestreo.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9792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B840D4C-FF1F-4B6A-82B7-8EB7AAB4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LODRefine</a:t>
            </a:r>
            <a:r>
              <a:rPr lang="es-ES_tradnl" dirty="0"/>
              <a:t> (T)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B06E714-4C7C-4FCB-8E84-6A98B2C6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Limpiar formatos</a:t>
            </a:r>
          </a:p>
          <a:p>
            <a:r>
              <a:rPr lang="es-ES_tradnl" dirty="0"/>
              <a:t>Organizar datos</a:t>
            </a:r>
          </a:p>
          <a:p>
            <a:r>
              <a:rPr lang="es-ES_tradnl" dirty="0"/>
              <a:t>Simplificar nombres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816B8E3-25BA-6643-AEB4-66C25121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60" y="2280061"/>
            <a:ext cx="7779567" cy="44354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C31CDEE-4679-1C48-A385-79BB2D15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55" y="4180812"/>
            <a:ext cx="2026861" cy="18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3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B8B513D-149F-9042-959F-0AF28585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Más en detalle… (T)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F7E77CD-AADF-AE42-85F0-724A7EF6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Fusión de columnas Eliminar caracteres incompatibles</a:t>
            </a:r>
          </a:p>
          <a:p>
            <a:r>
              <a:rPr lang="es-ES" dirty="0"/>
              <a:t>Adición de caracteres conflictivos</a:t>
            </a:r>
          </a:p>
          <a:p>
            <a:r>
              <a:rPr lang="es-ES" dirty="0"/>
              <a:t>Sustitución de nombres por otros “capitalizados” más propicios</a:t>
            </a:r>
          </a:p>
          <a:p>
            <a:r>
              <a:rPr lang="es-ES" dirty="0"/>
              <a:t>Creación de un identificador por cada accidente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99F10EA6-64D5-3C40-B7FE-813A64425700}"/>
              </a:ext>
            </a:extLst>
          </p:cNvPr>
          <p:cNvSpPr txBox="1"/>
          <p:nvPr/>
        </p:nvSpPr>
        <p:spPr>
          <a:xfrm>
            <a:off x="1103312" y="4033752"/>
            <a:ext cx="32117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N�    Número</a:t>
            </a:r>
            <a:endParaRPr lang="es-ES" sz="2800" dirty="0"/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D2ADA008-F0AE-E14C-9377-F0921E1CA12D}"/>
              </a:ext>
            </a:extLst>
          </p:cNvPr>
          <p:cNvSpPr txBox="1"/>
          <p:nvPr/>
        </p:nvSpPr>
        <p:spPr>
          <a:xfrm>
            <a:off x="1103312" y="5279575"/>
            <a:ext cx="549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DIASEMANA    </a:t>
            </a:r>
            <a:r>
              <a:rPr lang="es-ES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</a:t>
            </a:r>
            <a:r>
              <a:rPr lang="es-E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Semana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417E65D-8FF0-AD4C-AAD4-9638E58EAAD0}"/>
              </a:ext>
            </a:extLst>
          </p:cNvPr>
          <p:cNvSpPr txBox="1"/>
          <p:nvPr/>
        </p:nvSpPr>
        <p:spPr>
          <a:xfrm>
            <a:off x="6977270" y="5273189"/>
            <a:ext cx="4412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ANOS/A�OS    AÑOS</a:t>
            </a:r>
            <a:endParaRPr lang="es-ES" sz="2800" dirty="0"/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99CF45D3-A9F9-694F-9DE6-5F9B04979F0D}"/>
              </a:ext>
            </a:extLst>
          </p:cNvPr>
          <p:cNvSpPr txBox="1"/>
          <p:nvPr/>
        </p:nvSpPr>
        <p:spPr>
          <a:xfrm>
            <a:off x="5799920" y="4033752"/>
            <a:ext cx="5496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Fecha; Hora    Fecha y Hora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68C2DC2-9394-EF40-9944-70827D69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34" y="3898975"/>
            <a:ext cx="785873" cy="7291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EF52380-8306-4B46-8541-38A38BB8CD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312" y="3941301"/>
            <a:ext cx="743648" cy="7436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D270E1A1-5435-0C4B-AFC3-1DF75599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5597" y="3941301"/>
            <a:ext cx="743648" cy="74364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1E175A1A-4C0E-8348-A736-33EDC4FB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1131" y="3923538"/>
            <a:ext cx="743648" cy="74364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D87AB6F3-D558-CC4C-BDE7-E811EE0B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8445" y="5169361"/>
            <a:ext cx="743648" cy="74364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B7BE63A2-6C77-1942-A74D-2204D5F2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4312" y="5169361"/>
            <a:ext cx="743648" cy="7436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BD1C4228-E8FA-3C43-B118-F00EA1D9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38" y="3894816"/>
            <a:ext cx="785873" cy="72916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01F9C356-90D1-EA4C-B8FB-8B986150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79" y="5166082"/>
            <a:ext cx="785873" cy="7291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B744A152-456B-514C-B994-26864D0E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37" y="5162295"/>
            <a:ext cx="785873" cy="7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267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1206</TotalTime>
  <Words>305</Words>
  <Application>Microsoft Macintosh PowerPoint</Application>
  <PresentationFormat>Panorámica</PresentationFormat>
  <Paragraphs>92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Century Gothic</vt:lpstr>
      <vt:lpstr>Verdana</vt:lpstr>
      <vt:lpstr>Wingdings 3</vt:lpstr>
      <vt:lpstr>Arial</vt:lpstr>
      <vt:lpstr>Ion</vt:lpstr>
      <vt:lpstr>Web Semántica  Grupo 8</vt:lpstr>
      <vt:lpstr>Introducción</vt:lpstr>
      <vt:lpstr>Licencias</vt:lpstr>
      <vt:lpstr>Estrategia de nombres de recursos</vt:lpstr>
      <vt:lpstr>Análisis de los requisitos de conjuntos de datos</vt:lpstr>
      <vt:lpstr>Diseño de la ontología: </vt:lpstr>
      <vt:lpstr>Ontologías existentes</vt:lpstr>
      <vt:lpstr>LODRefine (T)</vt:lpstr>
      <vt:lpstr>Más en detalle… (T)</vt:lpstr>
      <vt:lpstr>Google Refine Expression Language (GREL) (T)</vt:lpstr>
      <vt:lpstr>Serializado de RDF conTurtle (T)</vt:lpstr>
      <vt:lpstr>Para muestra, un botón</vt:lpstr>
      <vt:lpstr>Para muestra, un botón</vt:lpstr>
      <vt:lpstr>Y a continuación la API  API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8</dc:title>
  <dc:creator>Adrian Alv</dc:creator>
  <cp:lastModifiedBy>Usuario de Microsoft Office</cp:lastModifiedBy>
  <cp:revision>42</cp:revision>
  <dcterms:created xsi:type="dcterms:W3CDTF">2018-12-11T14:27:37Z</dcterms:created>
  <dcterms:modified xsi:type="dcterms:W3CDTF">2018-12-19T11:05:59Z</dcterms:modified>
</cp:coreProperties>
</file>